
<file path=[Content_Types].xml><?xml version="1.0" encoding="utf-8"?>
<Types xmlns="http://schemas.openxmlformats.org/package/2006/content-types">
  <Default Extension="png" ContentType="image/png"/>
  <Default Extension="wma" ContentType="audio/x-ms-wma"/>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3" r:id="rId1"/>
  </p:sldMasterIdLst>
  <p:sldIdLst>
    <p:sldId id="258" r:id="rId2"/>
    <p:sldId id="261" r:id="rId3"/>
    <p:sldId id="262" r:id="rId4"/>
    <p:sldId id="263" r:id="rId5"/>
    <p:sldId id="264" r:id="rId6"/>
    <p:sldId id="265" r:id="rId7"/>
    <p:sldId id="266" r:id="rId8"/>
    <p:sldId id="267" r:id="rId9"/>
    <p:sldId id="268" r:id="rId10"/>
  </p:sldIdLst>
  <p:sldSz cx="12192000" cy="6858000"/>
  <p:notesSz cx="6858000" cy="9144000"/>
  <p:custShowLst>
    <p:custShow name="Custom Show 1" id="0">
      <p:sldLst>
        <p:sld r:id="rId2"/>
        <p:sld r:id="rId3"/>
        <p:sld r:id="rId4"/>
        <p:sld r:id="rId5"/>
        <p:sld r:id="rId6"/>
        <p:sld r:id="rId7"/>
        <p:sld r:id="rId8"/>
        <p:sld r:id="rId9"/>
        <p:sld r:id="rId10"/>
      </p:sldLst>
    </p:custShow>
    <p:custShow name="Copy of Custom Show 1" id="1">
      <p:sldLst>
        <p:sld r:id="rId2"/>
        <p:sld r:id="rId3"/>
        <p:sld r:id="rId4"/>
        <p:sld r:id="rId5"/>
        <p:sld r:id="rId6"/>
        <p:sld r:id="rId7"/>
        <p:sld r:id="rId8"/>
        <p:sld r:id="rId9"/>
        <p:sld r:id="rId10"/>
      </p:sldLst>
    </p:custShow>
  </p:custShow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1164A22-1104-4686-8D09-35D54B502335}">
          <p14:sldIdLst>
            <p14:sldId id="258"/>
            <p14:sldId id="261"/>
          </p14:sldIdLst>
        </p14:section>
        <p14:section name="Untitled Section" id="{5127597A-5948-4D87-BFCD-4F5DA8770172}">
          <p14:sldIdLst>
            <p14:sldId id="262"/>
            <p14:sldId id="263"/>
            <p14:sldId id="264"/>
            <p14:sldId id="265"/>
            <p14:sldId id="266"/>
            <p14:sldId id="267"/>
            <p14:sldId id="2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custShow id="1"/>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754" autoAdjust="0"/>
    <p:restoredTop sz="94629" autoAdjust="0"/>
  </p:normalViewPr>
  <p:slideViewPr>
    <p:cSldViewPr snapToGrid="0">
      <p:cViewPr varScale="1">
        <p:scale>
          <a:sx n="90" d="100"/>
          <a:sy n="90" d="100"/>
        </p:scale>
        <p:origin x="82" y="12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04349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9274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1835286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16421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244029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61984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219533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1319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33582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35915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05125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63728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49894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62580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04366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20297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4/3/2020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47208402"/>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audio" Target="../media/media1.wma"/><Relationship Id="rId1" Type="http://schemas.microsoft.com/office/2007/relationships/media" Target="../media/media1.wma"/><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6.xml"/><Relationship Id="rId7" Type="http://schemas.openxmlformats.org/officeDocument/2006/relationships/image" Target="../media/image1.png"/><Relationship Id="rId2" Type="http://schemas.openxmlformats.org/officeDocument/2006/relationships/audio" Target="../media/media2.wma"/><Relationship Id="rId1" Type="http://schemas.microsoft.com/office/2007/relationships/media" Target="../media/media2.wma"/><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wma"/><Relationship Id="rId1" Type="http://schemas.microsoft.com/office/2007/relationships/media" Target="../media/media3.wma"/><Relationship Id="rId5" Type="http://schemas.openxmlformats.org/officeDocument/2006/relationships/image" Target="../media/image1.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wma"/><Relationship Id="rId1" Type="http://schemas.microsoft.com/office/2007/relationships/media" Target="../media/media4.wma"/><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5.wma"/><Relationship Id="rId1" Type="http://schemas.microsoft.com/office/2007/relationships/media" Target="../media/media5.wma"/><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6.wma"/><Relationship Id="rId1" Type="http://schemas.microsoft.com/office/2007/relationships/media" Target="../media/media6.wma"/><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5" y="0"/>
            <a:ext cx="8596668" cy="1940118"/>
          </a:xfrm>
        </p:spPr>
        <p:txBody>
          <a:bodyPr/>
          <a:lstStyle/>
          <a:p>
            <a:r>
              <a:rPr lang="en-US" dirty="0" smtClean="0"/>
              <a:t>Presentation Topic: </a:t>
            </a:r>
            <a:r>
              <a:rPr lang="en-US" sz="6000" dirty="0" smtClean="0"/>
              <a:t>LEARNING</a:t>
            </a:r>
            <a:endParaRPr lang="en-US" sz="6000" dirty="0"/>
          </a:p>
        </p:txBody>
      </p:sp>
      <p:sp>
        <p:nvSpPr>
          <p:cNvPr id="3" name="Text Placeholder 2"/>
          <p:cNvSpPr>
            <a:spLocks noGrp="1"/>
          </p:cNvSpPr>
          <p:nvPr>
            <p:ph type="body" idx="1"/>
          </p:nvPr>
        </p:nvSpPr>
        <p:spPr>
          <a:xfrm>
            <a:off x="677335" y="1598213"/>
            <a:ext cx="8596668" cy="4443150"/>
          </a:xfrm>
        </p:spPr>
        <p:txBody>
          <a:bodyPr/>
          <a:lstStyle/>
          <a:p>
            <a:r>
              <a:rPr lang="en-US" dirty="0" smtClean="0"/>
              <a:t>Presented by : A.Quddoos                        Submitted to: Madam Dr Fatima </a:t>
            </a:r>
          </a:p>
          <a:p>
            <a:r>
              <a:rPr lang="en-US" dirty="0" smtClean="0"/>
              <a:t>Group 2</a:t>
            </a:r>
            <a:r>
              <a:rPr lang="en-US" baseline="30000" dirty="0" smtClean="0"/>
              <a:t>nd</a:t>
            </a:r>
            <a:endParaRPr lang="en-US" dirty="0" smtClean="0"/>
          </a:p>
          <a:p>
            <a:r>
              <a:rPr lang="en-US" dirty="0" smtClean="0"/>
              <a:t>Class: M.sc Applied Psychology</a:t>
            </a:r>
          </a:p>
          <a:p>
            <a:r>
              <a:rPr lang="en-US" dirty="0" smtClean="0"/>
              <a:t>Group Members 6</a:t>
            </a:r>
          </a:p>
          <a:p>
            <a:r>
              <a:rPr lang="en-US" dirty="0" smtClean="0"/>
              <a:t>Muhammad Naveed</a:t>
            </a:r>
          </a:p>
          <a:p>
            <a:r>
              <a:rPr lang="en-US" dirty="0" smtClean="0"/>
              <a:t>Usman ali</a:t>
            </a:r>
          </a:p>
          <a:p>
            <a:r>
              <a:rPr lang="en-US" dirty="0" smtClean="0"/>
              <a:t>Ayesha Kiran</a:t>
            </a:r>
          </a:p>
          <a:p>
            <a:r>
              <a:rPr lang="en-US" dirty="0" smtClean="0"/>
              <a:t>Zulqadar Arshad</a:t>
            </a:r>
          </a:p>
          <a:p>
            <a:r>
              <a:rPr lang="en-US" dirty="0" smtClean="0"/>
              <a:t>Amna Haneef</a:t>
            </a:r>
          </a:p>
          <a:p>
            <a:r>
              <a:rPr lang="en-US" dirty="0" smtClean="0"/>
              <a:t>A.Quddoos</a:t>
            </a:r>
          </a:p>
        </p:txBody>
      </p:sp>
      <p:pic>
        <p:nvPicPr>
          <p:cNvPr id="5" name="Audio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552238" y="6218238"/>
            <a:ext cx="487362" cy="487362"/>
          </a:xfrm>
          <a:prstGeom prst="rect">
            <a:avLst/>
          </a:prstGeom>
        </p:spPr>
      </p:pic>
    </p:spTree>
    <p:extLst>
      <p:ext uri="{BB962C8B-B14F-4D97-AF65-F5344CB8AC3E}">
        <p14:creationId xmlns:p14="http://schemas.microsoft.com/office/powerpoint/2010/main" val="1942014500"/>
      </p:ext>
    </p:extLst>
  </p:cSld>
  <p:clrMapOvr>
    <a:masterClrMapping/>
  </p:clrMapOvr>
  <mc:AlternateContent xmlns:mc="http://schemas.openxmlformats.org/markup-compatibility/2006" xmlns:p14="http://schemas.microsoft.com/office/powerpoint/2010/main">
    <mc:Choice Requires="p14">
      <p:transition spd="slow" p14:dur="2000" advTm="9068"/>
    </mc:Choice>
    <mc:Fallback xmlns="">
      <p:transition spd="slow" advTm="90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274002" cy="6118860"/>
          </a:xfrm>
        </p:spPr>
        <p:txBody>
          <a:bodyPr/>
          <a:lstStyle/>
          <a:p>
            <a:r>
              <a:rPr lang="en-US" u="sng" dirty="0" smtClean="0"/>
              <a:t>Definition of Learning</a:t>
            </a:r>
            <a:br>
              <a:rPr lang="en-US" u="sng" dirty="0" smtClean="0"/>
            </a:br>
            <a:r>
              <a:rPr lang="en-US" sz="2000" dirty="0" smtClean="0"/>
              <a:t>The Inquisition of seeking something or anything that exists as new or modifying. Learning has very broad spectrum including,knowledge,behaviors,skills,knowing how to make or distinguish the</a:t>
            </a:r>
            <a:br>
              <a:rPr lang="en-US" sz="2000" dirty="0" smtClean="0"/>
            </a:br>
            <a:r>
              <a:rPr lang="en-US" sz="2000" dirty="0" smtClean="0"/>
              <a:t>significance or learn how to differentiate among good and evil.The Learning ability is the possession of Human beings, animals and Machines a like Rebot, Computer ETC as well.</a:t>
            </a:r>
            <a:br>
              <a:rPr lang="en-US" sz="2000" dirty="0" smtClean="0"/>
            </a:br>
            <a:r>
              <a:rPr lang="en-US" sz="2000" dirty="0" smtClean="0"/>
              <a:t>We learn through knowledge,study,experience or being taught.There is also evidence for some kind of learning in certain plants.</a:t>
            </a:r>
            <a:r>
              <a:rPr lang="en-US" u="sng" dirty="0" smtClean="0"/>
              <a:t/>
            </a:r>
            <a:br>
              <a:rPr lang="en-US" u="sng" dirty="0" smtClean="0"/>
            </a:br>
            <a:endParaRPr lang="en-US" u="sng"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V="1">
            <a:off x="4975668" y="5384305"/>
            <a:ext cx="147964" cy="110973"/>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62779" y="1632825"/>
            <a:ext cx="2979497" cy="1959174"/>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00652" y="73736"/>
            <a:ext cx="1860939" cy="1559089"/>
          </a:xfrm>
          <a:prstGeom prst="rect">
            <a:avLst/>
          </a:prstGeom>
        </p:spPr>
      </p:pic>
      <p:pic>
        <p:nvPicPr>
          <p:cNvPr id="8"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636269" y="110270"/>
            <a:ext cx="487363" cy="487363"/>
          </a:xfrm>
          <a:prstGeom prst="rect">
            <a:avLst/>
          </a:prstGeom>
        </p:spPr>
      </p:pic>
    </p:spTree>
    <p:extLst>
      <p:ext uri="{BB962C8B-B14F-4D97-AF65-F5344CB8AC3E}">
        <p14:creationId xmlns:p14="http://schemas.microsoft.com/office/powerpoint/2010/main" val="1173510985"/>
      </p:ext>
    </p:extLst>
  </p:cSld>
  <p:clrMapOvr>
    <a:masterClrMapping/>
  </p:clrMapOvr>
  <mc:AlternateContent xmlns:mc="http://schemas.openxmlformats.org/markup-compatibility/2006" xmlns:p14="http://schemas.microsoft.com/office/powerpoint/2010/main">
    <mc:Choice Requires="p14">
      <p:transition spd="slow" p14:dur="2000" advTm="15573"/>
    </mc:Choice>
    <mc:Fallback xmlns="">
      <p:transition spd="slow" advTm="15573"/>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0542" fill="hold"/>
                                        <p:tgtEl>
                                          <p:spTgt spid="8"/>
                                        </p:tgtEl>
                                      </p:cBhvr>
                                    </p:cmd>
                                  </p:childTnLst>
                                </p:cTn>
                              </p:par>
                            </p:childTnLst>
                          </p:cTn>
                        </p:par>
                      </p:childTnLst>
                    </p:cTn>
                  </p:par>
                </p:childTnLst>
              </p:cTn>
              <p:nextCondLst>
                <p:cond evt="onClick" delay="0">
                  <p:tgtEl>
                    <p:spTgt spid="8"/>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577" y="103367"/>
            <a:ext cx="8596668" cy="6679095"/>
          </a:xfrm>
        </p:spPr>
        <p:txBody>
          <a:bodyPr/>
          <a:lstStyle/>
          <a:p>
            <a:r>
              <a:rPr lang="en-US" u="sng" dirty="0" smtClean="0"/>
              <a:t>Learning Example</a:t>
            </a:r>
            <a:br>
              <a:rPr lang="en-US" u="sng" dirty="0" smtClean="0"/>
            </a:br>
            <a:r>
              <a:rPr lang="en-US" sz="2400" dirty="0" smtClean="0"/>
              <a:t>There is one common example of learning is as “The Human beings’’ are born They learn from their birth to death. Learning is the instinctive quality of human beings. We learn number of things in different manners.</a:t>
            </a:r>
            <a:br>
              <a:rPr lang="en-US" sz="2400" dirty="0" smtClean="0"/>
            </a:br>
            <a:r>
              <a:rPr lang="en-US" sz="2400" dirty="0"/>
              <a:t> </a:t>
            </a:r>
            <a:r>
              <a:rPr lang="en-US" sz="2400" dirty="0" smtClean="0"/>
              <a:t/>
            </a:r>
            <a:br>
              <a:rPr lang="en-US" sz="2400" dirty="0" smtClean="0"/>
            </a:br>
            <a:r>
              <a:rPr lang="en-US" sz="2400" dirty="0"/>
              <a:t/>
            </a:r>
            <a:br>
              <a:rPr lang="en-US" sz="2400" dirty="0"/>
            </a:br>
            <a:r>
              <a:rPr lang="en-US" b="1" u="sng" dirty="0" smtClean="0"/>
              <a:t>Instinctive Learning Traits</a:t>
            </a:r>
            <a:r>
              <a:rPr lang="en-US" u="sng" dirty="0" smtClean="0"/>
              <a:t/>
            </a:r>
            <a:br>
              <a:rPr lang="en-US" u="sng" dirty="0" smtClean="0"/>
            </a:br>
            <a:r>
              <a:rPr lang="en-US" dirty="0" smtClean="0"/>
              <a:t>There are three major types of Learning traits in the world</a:t>
            </a:r>
            <a:br>
              <a:rPr lang="en-US" dirty="0" smtClean="0"/>
            </a:br>
            <a:r>
              <a:rPr lang="en-US" dirty="0" smtClean="0"/>
              <a:t>1) Auditory Learner</a:t>
            </a:r>
            <a:br>
              <a:rPr lang="en-US" dirty="0" smtClean="0"/>
            </a:br>
            <a:r>
              <a:rPr lang="en-US" dirty="0" smtClean="0"/>
              <a:t>2) Visual Learner</a:t>
            </a:r>
            <a:br>
              <a:rPr lang="en-US" dirty="0" smtClean="0"/>
            </a:br>
            <a:r>
              <a:rPr lang="en-US" dirty="0" smtClean="0"/>
              <a:t>3) Kinesthetic or Slow Learner</a:t>
            </a:r>
            <a:r>
              <a:rPr lang="en-US" sz="2400" u="sng" dirty="0"/>
              <a:t/>
            </a:r>
            <a:br>
              <a:rPr lang="en-US" sz="2400" u="sng" dirty="0"/>
            </a:br>
            <a:endParaRPr lang="en-US" sz="2400" u="sng"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10616" y="4210215"/>
            <a:ext cx="4500437" cy="2743200"/>
          </a:xfrm>
          <a:prstGeom prst="rect">
            <a:avLst/>
          </a:prstGeom>
        </p:spPr>
      </p:pic>
      <p:pic>
        <p:nvPicPr>
          <p:cNvPr id="4"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746882" y="194835"/>
            <a:ext cx="487363" cy="487363"/>
          </a:xfrm>
          <a:prstGeom prst="rect">
            <a:avLst/>
          </a:prstGeom>
        </p:spPr>
      </p:pic>
    </p:spTree>
    <p:extLst>
      <p:ext uri="{BB962C8B-B14F-4D97-AF65-F5344CB8AC3E}">
        <p14:creationId xmlns:p14="http://schemas.microsoft.com/office/powerpoint/2010/main" val="306757861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2043" fill="hold"/>
                                        <p:tgtEl>
                                          <p:spTgt spid="4"/>
                                        </p:tgtEl>
                                      </p:cBhvr>
                                    </p:cmd>
                                  </p:childTnLst>
                                </p:cTn>
                              </p:par>
                            </p:childTnLst>
                          </p:cTn>
                        </p:par>
                      </p:childTnLst>
                    </p:cTn>
                  </p:par>
                </p:childTnLst>
              </p:cTn>
              <p:nextCondLst>
                <p:cond evt="onClick" delay="0">
                  <p:tgtEl>
                    <p:spTgt spid="4"/>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929" y="394914"/>
            <a:ext cx="11500366" cy="5711687"/>
          </a:xfrm>
        </p:spPr>
        <p:txBody>
          <a:bodyPr/>
          <a:lstStyle/>
          <a:p>
            <a:r>
              <a:rPr lang="en-US" b="1" u="sng" dirty="0" smtClean="0"/>
              <a:t>AUDITORY LEARNER</a:t>
            </a:r>
            <a:r>
              <a:rPr lang="en-US" u="sng" dirty="0" smtClean="0"/>
              <a:t/>
            </a:r>
            <a:br>
              <a:rPr lang="en-US" u="sng" dirty="0" smtClean="0"/>
            </a:br>
            <a:r>
              <a:rPr lang="en-US" dirty="0" smtClean="0"/>
              <a:t>Auditory learner is a learner who learns by listening for example a teacher teachs about what is ‘apple fruit’’. A teacher describes apple through gestures &amp; speaking telling color, shape ETC as well Auditory Learner will caple of making picture of Apple in his/her mind doesn’t matter he/she has been seen Apple in life or not.</a:t>
            </a:r>
            <a:endParaRPr lang="en-US" dirty="0"/>
          </a:p>
        </p:txBody>
      </p:sp>
    </p:spTree>
    <p:extLst>
      <p:ext uri="{BB962C8B-B14F-4D97-AF65-F5344CB8AC3E}">
        <p14:creationId xmlns:p14="http://schemas.microsoft.com/office/powerpoint/2010/main" val="683725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262393"/>
            <a:ext cx="9850193" cy="6217919"/>
          </a:xfrm>
        </p:spPr>
        <p:txBody>
          <a:bodyPr>
            <a:normAutofit/>
          </a:bodyPr>
          <a:lstStyle/>
          <a:p>
            <a:r>
              <a:rPr lang="en-US" b="1" u="sng" dirty="0" smtClean="0"/>
              <a:t>Visual Learner</a:t>
            </a:r>
            <a:br>
              <a:rPr lang="en-US" b="1" u="sng" dirty="0" smtClean="0"/>
            </a:br>
            <a:r>
              <a:rPr lang="en-US" sz="2800" b="1" dirty="0" smtClean="0"/>
              <a:t>Visual Learner is a learner who learns by visualization For example a teacher teachs about what is Apple . A teacher describes what is apple through making student see apple physically by keeping apple in hand then the visual learner will capable of making picture of apple in mind and get learn doesn’t matter he/she has been tried to learn through gesturing &amp; speaking as well by teacher.</a:t>
            </a:r>
            <a:r>
              <a:rPr lang="en-US" b="1" u="sng" dirty="0" smtClean="0"/>
              <a:t/>
            </a:r>
            <a:br>
              <a:rPr lang="en-US" b="1" u="sng" dirty="0" smtClean="0"/>
            </a:br>
            <a:endParaRPr lang="en-US" b="1" u="sng" dirty="0"/>
          </a:p>
        </p:txBody>
      </p:sp>
    </p:spTree>
    <p:extLst>
      <p:ext uri="{BB962C8B-B14F-4D97-AF65-F5344CB8AC3E}">
        <p14:creationId xmlns:p14="http://schemas.microsoft.com/office/powerpoint/2010/main" val="32049409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smtClean="0"/>
              <a:t>Kinesthetic/slow Learner</a:t>
            </a:r>
            <a:br>
              <a:rPr lang="en-US" b="1" u="sng" dirty="0" smtClean="0"/>
            </a:br>
            <a:r>
              <a:rPr lang="en-US" sz="2400" b="1" dirty="0" smtClean="0"/>
              <a:t>A kinesthetic learner is a learner who learns by feeling </a:t>
            </a:r>
            <a:r>
              <a:rPr lang="en-US" sz="2400" b="1" dirty="0" err="1" smtClean="0"/>
              <a:t>practicaly</a:t>
            </a:r>
            <a:r>
              <a:rPr lang="en-US" sz="2400" b="1" dirty="0" smtClean="0"/>
              <a:t> conducted by his teacher for example a teacher lift up an apple in hand and cut it and take 1 piece &amp; gives to kinesthetic student for </a:t>
            </a:r>
            <a:r>
              <a:rPr lang="en-US" sz="2400" b="1" dirty="0" err="1" smtClean="0"/>
              <a:t>uptaking</a:t>
            </a:r>
            <a:r>
              <a:rPr lang="en-US" sz="2400" b="1" dirty="0" smtClean="0"/>
              <a:t> in mouth to feel it’s taste then kinesthetic student will able to learn </a:t>
            </a:r>
            <a:r>
              <a:rPr lang="en-US" sz="2400" b="1" dirty="0" err="1" smtClean="0"/>
              <a:t>completeky</a:t>
            </a:r>
            <a:r>
              <a:rPr lang="en-US" sz="2400" b="1" dirty="0" smtClean="0"/>
              <a:t> what is apple. Most probably the kinesthetic learner is also a slow learner but been proven as high achiever regarding to history.</a:t>
            </a:r>
            <a:endParaRPr lang="en-US" sz="2400" b="1" dirty="0"/>
          </a:p>
        </p:txBody>
      </p:sp>
    </p:spTree>
    <p:extLst>
      <p:ext uri="{BB962C8B-B14F-4D97-AF65-F5344CB8AC3E}">
        <p14:creationId xmlns:p14="http://schemas.microsoft.com/office/powerpoint/2010/main" val="17783276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Classical Conditioning</a:t>
            </a:r>
            <a:br>
              <a:rPr lang="en-US" u="sng" dirty="0" smtClean="0"/>
            </a:br>
            <a:r>
              <a:rPr lang="en-US" sz="2800" dirty="0" smtClean="0"/>
              <a:t>The fundament in which we learn that how to associate events or stimuli (movements &amp; actions) which frequently happen together, as a result of this, we learn to anticipate events. Ivan </a:t>
            </a:r>
            <a:r>
              <a:rPr lang="en-US" sz="2800" dirty="0" err="1" smtClean="0"/>
              <a:t>Palov</a:t>
            </a:r>
            <a:r>
              <a:rPr lang="en-US" sz="2800" dirty="0" smtClean="0"/>
              <a:t> conducted a famous study of a bell with the presence of a piece of meat. The Conditioning is achieved when the sound of the bell on it’s own makes the dog salivate in anticipation for the meat.</a:t>
            </a:r>
            <a:endParaRPr lang="en-US" sz="2800" dirty="0"/>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6830093" y="665914"/>
            <a:ext cx="487363" cy="487363"/>
          </a:xfrm>
          <a:prstGeom prst="rect">
            <a:avLst/>
          </a:prstGeom>
        </p:spPr>
      </p:pic>
    </p:spTree>
    <p:extLst>
      <p:ext uri="{BB962C8B-B14F-4D97-AF65-F5344CB8AC3E}">
        <p14:creationId xmlns:p14="http://schemas.microsoft.com/office/powerpoint/2010/main" val="421309242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1006"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070592" cy="7424607"/>
          </a:xfrm>
        </p:spPr>
        <p:txBody>
          <a:bodyPr>
            <a:normAutofit/>
          </a:bodyPr>
          <a:lstStyle/>
          <a:p>
            <a:r>
              <a:rPr lang="en-US" sz="1200" i="1" u="sng" dirty="0" smtClean="0"/>
              <a:t>OPERANT CONDITIONING</a:t>
            </a:r>
            <a:r>
              <a:rPr lang="en-US" sz="1200" dirty="0" smtClean="0"/>
              <a:t/>
            </a:r>
            <a:br>
              <a:rPr lang="en-US" sz="1200" dirty="0" smtClean="0"/>
            </a:br>
            <a:r>
              <a:rPr lang="en-US" sz="1200" dirty="0" smtClean="0"/>
              <a:t>Operant </a:t>
            </a:r>
            <a:r>
              <a:rPr lang="en-US" sz="1200" dirty="0"/>
              <a:t>conditioning is the learning process by which behaviors are reinforced or punished, thus strengthening or extinguishing a response. Edward Thorndike coined the term “law of effect,” in which behaviors that are followed by consequences that are satisfying to the organism are more likely to be repeated, and behaviors that are followed by unpleasant consequences are less likely to be repeated. B. F. Skinner researched operant conditioning by conducting experiments with rats in what he called a “Skinner box.” Over time, the rats learned that stepping on the lever directly caused the release of food, demonstrating that behavior can be influenced by rewards or punishments. He differentiated between positive and negative reinforcement, and also explored the concept of extinction.</a:t>
            </a:r>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851525" y="3184525"/>
            <a:ext cx="487363" cy="487363"/>
          </a:xfrm>
          <a:prstGeom prst="rect">
            <a:avLst/>
          </a:prstGeom>
        </p:spPr>
      </p:pic>
    </p:spTree>
    <p:extLst>
      <p:ext uri="{BB962C8B-B14F-4D97-AF65-F5344CB8AC3E}">
        <p14:creationId xmlns:p14="http://schemas.microsoft.com/office/powerpoint/2010/main" val="339305666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043"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589008" cy="6077712"/>
          </a:xfrm>
        </p:spPr>
        <p:txBody>
          <a:bodyPr>
            <a:normAutofit/>
          </a:bodyPr>
          <a:lstStyle/>
          <a:p>
            <a:r>
              <a:rPr lang="en-US" i="1" u="sng" dirty="0"/>
              <a:t>Observational Learning</a:t>
            </a:r>
            <a:r>
              <a:rPr lang="en-US" sz="1800" dirty="0"/>
              <a:t/>
            </a:r>
            <a:br>
              <a:rPr lang="en-US" sz="1800" dirty="0"/>
            </a:br>
            <a:r>
              <a:rPr lang="en-US" sz="1800" dirty="0"/>
              <a:t>Observational learning occurs through observing the behaviors of others and imitating those behaviors—even if there is no reinforcement at the time. Albert Bandura noticed that children often learn through imitating adults, and he tested his theory using his famous Bobo-doll experiment. Through this experiment, Bandura learned that children would attack the </a:t>
            </a:r>
            <a:r>
              <a:rPr lang="en-US" sz="1800" u="sng" dirty="0"/>
              <a:t>Bobo</a:t>
            </a:r>
            <a:r>
              <a:rPr lang="en-US" sz="1800" dirty="0"/>
              <a:t> doll after viewing adults hitting the doll.</a:t>
            </a:r>
          </a:p>
        </p:txBody>
      </p:sp>
      <p:pic>
        <p:nvPicPr>
          <p:cNvPr id="3" name="Recorded Sound">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386304" y="112462"/>
            <a:ext cx="487363" cy="487363"/>
          </a:xfrm>
          <a:prstGeom prst="rect">
            <a:avLst/>
          </a:prstGeom>
        </p:spPr>
      </p:pic>
    </p:spTree>
    <p:extLst>
      <p:ext uri="{BB962C8B-B14F-4D97-AF65-F5344CB8AC3E}">
        <p14:creationId xmlns:p14="http://schemas.microsoft.com/office/powerpoint/2010/main" val="1176637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47508" fill="hold"/>
                                        <p:tgtEl>
                                          <p:spTgt spid="3"/>
                                        </p:tgtEl>
                                      </p:cBhvr>
                                    </p:cmd>
                                  </p:childTnLst>
                                </p:cTn>
                              </p:par>
                            </p:childTnLst>
                          </p:cTn>
                        </p:par>
                      </p:childTnLst>
                    </p:cTn>
                  </p:par>
                </p:childTnLst>
              </p:cTn>
              <p:nextCondLst>
                <p:cond evt="onClick" delay="0">
                  <p:tgtEl>
                    <p:spTgt spid="3"/>
                  </p:tgtEl>
                </p:cond>
              </p:nextCondLst>
            </p:seq>
            <p:audio>
              <p:cMediaNode vol="80000">
                <p:cTn id="12" fill="hold" display="0">
                  <p:stCondLst>
                    <p:cond delay="indefinite"/>
                  </p:stCondLst>
                  <p:endCondLst>
                    <p:cond evt="onStopAudio" delay="0">
                      <p:tgtEl>
                        <p:sldTgt/>
                      </p:tgtEl>
                    </p:cond>
                  </p:endCondLst>
                </p:cTn>
                <p:tgtEl>
                  <p:spTgt spid="3"/>
                </p:tgtEl>
              </p:cMediaNode>
            </p:audio>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179</TotalTime>
  <Words>52</Words>
  <Application>Microsoft Office PowerPoint</Application>
  <PresentationFormat>Widescreen</PresentationFormat>
  <Paragraphs>19</Paragraphs>
  <Slides>9</Slides>
  <Notes>0</Notes>
  <HiddenSlides>0</HiddenSlides>
  <MMClips>6</MMClips>
  <ScaleCrop>false</ScaleCrop>
  <HeadingPairs>
    <vt:vector size="8" baseType="variant">
      <vt:variant>
        <vt:lpstr>Fonts Used</vt:lpstr>
      </vt:variant>
      <vt:variant>
        <vt:i4>3</vt:i4>
      </vt:variant>
      <vt:variant>
        <vt:lpstr>Theme</vt:lpstr>
      </vt:variant>
      <vt:variant>
        <vt:i4>1</vt:i4>
      </vt:variant>
      <vt:variant>
        <vt:lpstr>Slide Titles</vt:lpstr>
      </vt:variant>
      <vt:variant>
        <vt:i4>9</vt:i4>
      </vt:variant>
      <vt:variant>
        <vt:lpstr>Custom Shows</vt:lpstr>
      </vt:variant>
      <vt:variant>
        <vt:i4>2</vt:i4>
      </vt:variant>
    </vt:vector>
  </HeadingPairs>
  <TitlesOfParts>
    <vt:vector size="15" baseType="lpstr">
      <vt:lpstr>Arial</vt:lpstr>
      <vt:lpstr>Trebuchet MS</vt:lpstr>
      <vt:lpstr>Wingdings 3</vt:lpstr>
      <vt:lpstr>Facet</vt:lpstr>
      <vt:lpstr>Presentation Topic: LEARNING</vt:lpstr>
      <vt:lpstr>Definition of Learning The Inquisition of seeking something or anything that exists as new or modifying. Learning has very broad spectrum including,knowledge,behaviors,skills,knowing how to make or distinguish the significance or learn how to differentiate among good and evil.The Learning ability is the possession of Human beings, animals and Machines a like Rebot, Computer ETC as well. We learn through knowledge,study,experience or being taught.There is also evidence for some kind of learning in certain plants. </vt:lpstr>
      <vt:lpstr>Learning Example There is one common example of learning is as “The Human beings’’ are born They learn from their birth to death. Learning is the instinctive quality of human beings. We learn number of things in different manners.    Instinctive Learning Traits There are three major types of Learning traits in the world 1) Auditory Learner 2) Visual Learner 3) Kinesthetic or Slow Learner </vt:lpstr>
      <vt:lpstr>AUDITORY LEARNER Auditory learner is a learner who learns by listening for example a teacher teachs about what is ‘apple fruit’’. A teacher describes apple through gestures &amp; speaking telling color, shape ETC as well Auditory Learner will caple of making picture of Apple in his/her mind doesn’t matter he/she has been seen Apple in life or not.</vt:lpstr>
      <vt:lpstr>Visual Learner Visual Learner is a learner who learns by visualization For example a teacher teachs about what is Apple . A teacher describes what is apple through making student see apple physically by keeping apple in hand then the visual learner will capable of making picture of apple in mind and get learn doesn’t matter he/she has been tried to learn through gesturing &amp; speaking as well by teacher. </vt:lpstr>
      <vt:lpstr>Kinesthetic/slow Learner A kinesthetic learner is a learner who learns by feeling practicaly conducted by his teacher for example a teacher lift up an apple in hand and cut it and take 1 piece &amp; gives to kinesthetic student for uptaking in mouth to feel it’s taste then kinesthetic student will able to learn completeky what is apple. Most probably the kinesthetic learner is also a slow learner but been proven as high achiever regarding to history.</vt:lpstr>
      <vt:lpstr>Classical Conditioning The fundament in which we learn that how to associate events or stimuli (movements &amp; actions) which frequently happen together, as a result of this, we learn to anticipate events. Ivan Palov conducted a famous study of a bell with the presence of a piece of meat. The Conditioning is achieved when the sound of the bell on it’s own makes the dog salivate in anticipation for the meat.</vt:lpstr>
      <vt:lpstr>OPERANT CONDITIONING Operant conditioning is the learning process by which behaviors are reinforced or punished, thus strengthening or extinguishing a response. Edward Thorndike coined the term “law of effect,” in which behaviors that are followed by consequences that are satisfying to the organism are more likely to be repeated, and behaviors that are followed by unpleasant consequences are less likely to be repeated. B. F. Skinner researched operant conditioning by conducting experiments with rats in what he called a “Skinner box.” Over time, the rats learned that stepping on the lever directly caused the release of food, demonstrating that behavior can be influenced by rewards or punishments. He differentiated between positive and negative reinforcement, and also explored the concept of extinction.</vt:lpstr>
      <vt:lpstr>Observational Learning Observational learning occurs through observing the behaviors of others and imitating those behaviors—even if there is no reinforcement at the time. Albert Bandura noticed that children often learn through imitating adults, and he tested his theory using his famous Bobo-doll experiment. Through this experiment, Bandura learned that children would attack the Bobo doll after viewing adults hitting the doll.</vt:lpstr>
      <vt:lpstr>Custom Show 1</vt:lpstr>
      <vt:lpstr>Copy of Custom Show 1</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dc:title>
  <dc:creator>Sham</dc:creator>
  <cp:lastModifiedBy>Sham</cp:lastModifiedBy>
  <cp:revision>23</cp:revision>
  <dcterms:created xsi:type="dcterms:W3CDTF">2020-04-02T22:40:22Z</dcterms:created>
  <dcterms:modified xsi:type="dcterms:W3CDTF">2020-04-03T01:59:16Z</dcterms:modified>
</cp:coreProperties>
</file>